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al Bold" panose="020B0704020202020204" pitchFamily="34" charset="0"/>
      <p:regular r:id="rId23"/>
      <p:bold r:id="rId24"/>
    </p:embeddedFont>
    <p:embeddedFont>
      <p:font typeface="Canva Sans Bold" panose="020B0604020202020204" charset="0"/>
      <p:regular r:id="rId25"/>
    </p:embeddedFont>
    <p:embeddedFont>
      <p:font typeface="DM Sans" pitchFamily="2" charset="0"/>
      <p:regular r:id="rId26"/>
    </p:embeddedFont>
    <p:embeddedFont>
      <p:font typeface="DM Sans Bold" panose="020B0604020202020204" charset="0"/>
      <p:regular r:id="rId27"/>
    </p:embeddedFont>
    <p:embeddedFont>
      <p:font typeface="DM Sans Italics" panose="020B0604020202020204" charset="0"/>
      <p:regular r:id="rId28"/>
    </p:embeddedFont>
    <p:embeddedFont>
      <p:font typeface="Livvic Bold" panose="020B0604020202020204" charset="0"/>
      <p:regular r:id="rId29"/>
    </p:embeddedFont>
    <p:embeddedFont>
      <p:font typeface="Montserrat Classic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Oswald Bold" panose="020B0604020202020204" charset="0"/>
      <p:regular r:id="rId32"/>
    </p:embeddedFont>
    <p:embeddedFont>
      <p:font typeface="Paalalabas Wide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077385" y="5143500"/>
            <a:ext cx="9815307" cy="1370258"/>
            <a:chOff x="0" y="0"/>
            <a:chExt cx="1895495" cy="2646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264619"/>
            </a:xfrm>
            <a:custGeom>
              <a:avLst/>
              <a:gdLst/>
              <a:ahLst/>
              <a:cxnLst/>
              <a:rect l="l" t="t" r="r" b="b"/>
              <a:pathLst>
                <a:path w="1895495" h="264619">
                  <a:moveTo>
                    <a:pt x="0" y="0"/>
                  </a:moveTo>
                  <a:lnTo>
                    <a:pt x="1895495" y="0"/>
                  </a:lnTo>
                  <a:lnTo>
                    <a:pt x="1895495" y="264619"/>
                  </a:lnTo>
                  <a:lnTo>
                    <a:pt x="0" y="264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95495" cy="302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9"/>
                </a:lnSpc>
              </a:pPr>
              <a:r>
                <a:rPr lang="en-US" sz="34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14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355602" y="1028700"/>
            <a:ext cx="1503444" cy="937442"/>
          </a:xfrm>
          <a:custGeom>
            <a:avLst/>
            <a:gdLst/>
            <a:ahLst/>
            <a:cxnLst/>
            <a:rect l="l" t="t" r="r" b="b"/>
            <a:pathLst>
              <a:path w="1503444" h="937442">
                <a:moveTo>
                  <a:pt x="0" y="0"/>
                </a:moveTo>
                <a:lnTo>
                  <a:pt x="1503444" y="0"/>
                </a:lnTo>
                <a:lnTo>
                  <a:pt x="1503444" y="937442"/>
                </a:lnTo>
                <a:lnTo>
                  <a:pt x="0" y="937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236347" y="3710615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FINAL PRESENTATION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132" y="1839325"/>
            <a:ext cx="9464197" cy="5039685"/>
          </a:xfrm>
          <a:custGeom>
            <a:avLst/>
            <a:gdLst/>
            <a:ahLst/>
            <a:cxnLst/>
            <a:rect l="l" t="t" r="r" b="b"/>
            <a:pathLst>
              <a:path w="9464197" h="5039685">
                <a:moveTo>
                  <a:pt x="0" y="0"/>
                </a:moveTo>
                <a:lnTo>
                  <a:pt x="9464197" y="0"/>
                </a:lnTo>
                <a:lnTo>
                  <a:pt x="9464197" y="5039685"/>
                </a:lnTo>
                <a:lnTo>
                  <a:pt x="0" y="503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61730" y="7065563"/>
            <a:ext cx="11456952" cy="2326643"/>
          </a:xfrm>
          <a:custGeom>
            <a:avLst/>
            <a:gdLst/>
            <a:ahLst/>
            <a:cxnLst/>
            <a:rect l="l" t="t" r="r" b="b"/>
            <a:pathLst>
              <a:path w="11456952" h="2326643">
                <a:moveTo>
                  <a:pt x="0" y="0"/>
                </a:moveTo>
                <a:lnTo>
                  <a:pt x="11456953" y="0"/>
                </a:lnTo>
                <a:lnTo>
                  <a:pt x="11456953" y="2326642"/>
                </a:lnTo>
                <a:lnTo>
                  <a:pt x="0" y="2326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473642" y="-95250"/>
            <a:ext cx="9902704" cy="176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7"/>
              </a:lnSpc>
              <a:spcBef>
                <a:spcPct val="0"/>
              </a:spcBef>
            </a:pPr>
            <a:r>
              <a:rPr lang="en-US" sz="5107" b="1" spc="500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MULTIPLE LINEAR REGRESSION MODEL</a:t>
            </a:r>
          </a:p>
        </p:txBody>
      </p:sp>
      <p:sp>
        <p:nvSpPr>
          <p:cNvPr id="5" name="Freeform 5"/>
          <p:cNvSpPr/>
          <p:nvPr/>
        </p:nvSpPr>
        <p:spPr>
          <a:xfrm>
            <a:off x="10310517" y="2612520"/>
            <a:ext cx="7608165" cy="2991612"/>
          </a:xfrm>
          <a:custGeom>
            <a:avLst/>
            <a:gdLst/>
            <a:ahLst/>
            <a:cxnLst/>
            <a:rect l="l" t="t" r="r" b="b"/>
            <a:pathLst>
              <a:path w="7608165" h="2991612">
                <a:moveTo>
                  <a:pt x="0" y="0"/>
                </a:moveTo>
                <a:lnTo>
                  <a:pt x="7608166" y="0"/>
                </a:lnTo>
                <a:lnTo>
                  <a:pt x="7608166" y="2991612"/>
                </a:lnTo>
                <a:lnTo>
                  <a:pt x="0" y="299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1427716"/>
            <a:ext cx="10543682" cy="4220976"/>
          </a:xfrm>
          <a:custGeom>
            <a:avLst/>
            <a:gdLst/>
            <a:ahLst/>
            <a:cxnLst/>
            <a:rect l="l" t="t" r="r" b="b"/>
            <a:pathLst>
              <a:path w="10543682" h="4220976">
                <a:moveTo>
                  <a:pt x="0" y="0"/>
                </a:moveTo>
                <a:lnTo>
                  <a:pt x="10543682" y="0"/>
                </a:lnTo>
                <a:lnTo>
                  <a:pt x="10543682" y="4220976"/>
                </a:lnTo>
                <a:lnTo>
                  <a:pt x="0" y="422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65796" y="5648692"/>
            <a:ext cx="8678714" cy="4502157"/>
          </a:xfrm>
          <a:custGeom>
            <a:avLst/>
            <a:gdLst/>
            <a:ahLst/>
            <a:cxnLst/>
            <a:rect l="l" t="t" r="r" b="b"/>
            <a:pathLst>
              <a:path w="8678714" h="4502157">
                <a:moveTo>
                  <a:pt x="0" y="0"/>
                </a:moveTo>
                <a:lnTo>
                  <a:pt x="8678714" y="0"/>
                </a:lnTo>
                <a:lnTo>
                  <a:pt x="8678714" y="4502156"/>
                </a:lnTo>
                <a:lnTo>
                  <a:pt x="0" y="4502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4" t="-3026" b="-30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10200" y="122632"/>
            <a:ext cx="9949711" cy="1065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34"/>
              </a:lnSpc>
              <a:spcBef>
                <a:spcPct val="0"/>
              </a:spcBef>
            </a:pPr>
            <a:r>
              <a:rPr lang="en-US" sz="6328" b="1" spc="620" dirty="0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RANDOM FOREST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3593071" y="647033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93942" y="4923144"/>
            <a:ext cx="9294058" cy="5030409"/>
          </a:xfrm>
          <a:custGeom>
            <a:avLst/>
            <a:gdLst/>
            <a:ahLst/>
            <a:cxnLst/>
            <a:rect l="l" t="t" r="r" b="b"/>
            <a:pathLst>
              <a:path w="9294058" h="5030409">
                <a:moveTo>
                  <a:pt x="0" y="0"/>
                </a:moveTo>
                <a:lnTo>
                  <a:pt x="9294058" y="0"/>
                </a:lnTo>
                <a:lnTo>
                  <a:pt x="9294058" y="5030408"/>
                </a:lnTo>
                <a:lnTo>
                  <a:pt x="0" y="503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6954" y="1517376"/>
            <a:ext cx="8526989" cy="4668526"/>
          </a:xfrm>
          <a:custGeom>
            <a:avLst/>
            <a:gdLst/>
            <a:ahLst/>
            <a:cxnLst/>
            <a:rect l="l" t="t" r="r" b="b"/>
            <a:pathLst>
              <a:path w="8526989" h="4668526">
                <a:moveTo>
                  <a:pt x="0" y="0"/>
                </a:moveTo>
                <a:lnTo>
                  <a:pt x="8526988" y="0"/>
                </a:lnTo>
                <a:lnTo>
                  <a:pt x="8526988" y="4668526"/>
                </a:lnTo>
                <a:lnTo>
                  <a:pt x="0" y="466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6954" y="157375"/>
            <a:ext cx="4771827" cy="11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6"/>
              </a:lnSpc>
              <a:spcBef>
                <a:spcPct val="0"/>
              </a:spcBef>
            </a:pPr>
            <a:r>
              <a:rPr lang="en-US" sz="6924" b="1" spc="67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RESIDUALS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765" y="823503"/>
            <a:ext cx="8758090" cy="4795054"/>
          </a:xfrm>
          <a:custGeom>
            <a:avLst/>
            <a:gdLst/>
            <a:ahLst/>
            <a:cxnLst/>
            <a:rect l="l" t="t" r="r" b="b"/>
            <a:pathLst>
              <a:path w="8758090" h="4795054">
                <a:moveTo>
                  <a:pt x="0" y="0"/>
                </a:moveTo>
                <a:lnTo>
                  <a:pt x="8758090" y="0"/>
                </a:lnTo>
                <a:lnTo>
                  <a:pt x="8758090" y="4795054"/>
                </a:lnTo>
                <a:lnTo>
                  <a:pt x="0" y="479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12855" y="4859095"/>
            <a:ext cx="8875145" cy="4814766"/>
          </a:xfrm>
          <a:custGeom>
            <a:avLst/>
            <a:gdLst/>
            <a:ahLst/>
            <a:cxnLst/>
            <a:rect l="l" t="t" r="r" b="b"/>
            <a:pathLst>
              <a:path w="8875145" h="4814766">
                <a:moveTo>
                  <a:pt x="0" y="0"/>
                </a:moveTo>
                <a:lnTo>
                  <a:pt x="8875145" y="0"/>
                </a:lnTo>
                <a:lnTo>
                  <a:pt x="8875145" y="4814766"/>
                </a:lnTo>
                <a:lnTo>
                  <a:pt x="0" y="4814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2110" y="3205532"/>
            <a:ext cx="9013659" cy="4756714"/>
          </a:xfrm>
          <a:custGeom>
            <a:avLst/>
            <a:gdLst/>
            <a:ahLst/>
            <a:cxnLst/>
            <a:rect l="l" t="t" r="r" b="b"/>
            <a:pathLst>
              <a:path w="9013659" h="4756714">
                <a:moveTo>
                  <a:pt x="0" y="0"/>
                </a:moveTo>
                <a:lnTo>
                  <a:pt x="9013659" y="0"/>
                </a:lnTo>
                <a:lnTo>
                  <a:pt x="9013659" y="4756714"/>
                </a:lnTo>
                <a:lnTo>
                  <a:pt x="0" y="4756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2" r="-24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32631" y="3205532"/>
            <a:ext cx="8210266" cy="4756714"/>
          </a:xfrm>
          <a:custGeom>
            <a:avLst/>
            <a:gdLst/>
            <a:ahLst/>
            <a:cxnLst/>
            <a:rect l="l" t="t" r="r" b="b"/>
            <a:pathLst>
              <a:path w="8210266" h="4756714">
                <a:moveTo>
                  <a:pt x="0" y="0"/>
                </a:moveTo>
                <a:lnTo>
                  <a:pt x="8210266" y="0"/>
                </a:lnTo>
                <a:lnTo>
                  <a:pt x="8210266" y="4756714"/>
                </a:lnTo>
                <a:lnTo>
                  <a:pt x="0" y="4756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6" r="-9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76945" y="425530"/>
            <a:ext cx="10962263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ANALYSIS AND FINDINGS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39973" y="2412756"/>
            <a:ext cx="8137572" cy="4315736"/>
          </a:xfrm>
          <a:custGeom>
            <a:avLst/>
            <a:gdLst/>
            <a:ahLst/>
            <a:cxnLst/>
            <a:rect l="l" t="t" r="r" b="b"/>
            <a:pathLst>
              <a:path w="8137572" h="4315736">
                <a:moveTo>
                  <a:pt x="0" y="0"/>
                </a:moveTo>
                <a:lnTo>
                  <a:pt x="8137572" y="0"/>
                </a:lnTo>
                <a:lnTo>
                  <a:pt x="8137572" y="4315736"/>
                </a:lnTo>
                <a:lnTo>
                  <a:pt x="0" y="431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0983" y="2412756"/>
            <a:ext cx="9427110" cy="4315736"/>
          </a:xfrm>
          <a:custGeom>
            <a:avLst/>
            <a:gdLst/>
            <a:ahLst/>
            <a:cxnLst/>
            <a:rect l="l" t="t" r="r" b="b"/>
            <a:pathLst>
              <a:path w="9427110" h="4315736">
                <a:moveTo>
                  <a:pt x="0" y="0"/>
                </a:moveTo>
                <a:lnTo>
                  <a:pt x="9427110" y="0"/>
                </a:lnTo>
                <a:lnTo>
                  <a:pt x="9427110" y="4315736"/>
                </a:lnTo>
                <a:lnTo>
                  <a:pt x="0" y="4315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8202" y="455582"/>
            <a:ext cx="3686422" cy="105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5"/>
              </a:lnSpc>
              <a:spcBef>
                <a:spcPct val="0"/>
              </a:spcBef>
            </a:pPr>
            <a:r>
              <a:rPr lang="en-US" sz="6294" b="1" spc="616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INSIGHT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278" y="2108884"/>
            <a:ext cx="14302673" cy="419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309" lvl="1" indent="-374655" algn="ctr">
              <a:lnSpc>
                <a:spcPts val="4789"/>
              </a:lnSpc>
              <a:buFont typeface="Arial"/>
              <a:buChar char="•"/>
            </a:pPr>
            <a:r>
              <a:rPr lang="en-US" sz="3470" b="1" spc="34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THE PROFIT STARTED TO FLUCTUATE FROM THE YEAR 2019</a:t>
            </a:r>
          </a:p>
          <a:p>
            <a:pPr algn="ctr">
              <a:lnSpc>
                <a:spcPts val="4789"/>
              </a:lnSpc>
            </a:pPr>
            <a:r>
              <a:rPr lang="en-US" sz="3470" b="1" spc="34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  </a:t>
            </a:r>
          </a:p>
          <a:p>
            <a:pPr marL="749309" lvl="1" indent="-374655" algn="ctr">
              <a:lnSpc>
                <a:spcPts val="4789"/>
              </a:lnSpc>
              <a:buFont typeface="Arial"/>
              <a:buChar char="•"/>
            </a:pPr>
            <a:r>
              <a:rPr lang="en-US" sz="3470" b="1" spc="34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THE REVENUE IS NOT A DIRECT CAUSE FOR THE LOSSES</a:t>
            </a:r>
          </a:p>
          <a:p>
            <a:pPr algn="ctr">
              <a:lnSpc>
                <a:spcPts val="4789"/>
              </a:lnSpc>
            </a:pPr>
            <a:endParaRPr lang="en-US" sz="3470" b="1" spc="34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marL="749309" lvl="1" indent="-374655" algn="ctr">
              <a:lnSpc>
                <a:spcPts val="4789"/>
              </a:lnSpc>
              <a:buFont typeface="Arial"/>
              <a:buChar char="•"/>
            </a:pPr>
            <a:r>
              <a:rPr lang="en-US" sz="3470" b="1" spc="34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THE CREDIT PAYABLES STARTED TO RAISE WITH THE LOSS</a:t>
            </a:r>
          </a:p>
          <a:p>
            <a:pPr algn="ctr">
              <a:lnSpc>
                <a:spcPts val="4789"/>
              </a:lnSpc>
            </a:pPr>
            <a:endParaRPr lang="en-US" sz="3470" b="1" spc="34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marL="749309" lvl="1" indent="-374655" algn="ctr">
              <a:lnSpc>
                <a:spcPts val="4789"/>
              </a:lnSpc>
              <a:buFont typeface="Arial"/>
              <a:buChar char="•"/>
            </a:pPr>
            <a:r>
              <a:rPr lang="en-US" sz="3470" b="1" spc="34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THE FINANCE COSTS ALSO INCREASED WITH THE LOSS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5334185" y="795960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819791" y="8739298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700494" y="-1408265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52466" y="2394377"/>
            <a:ext cx="2803928" cy="1718043"/>
          </a:xfrm>
          <a:custGeom>
            <a:avLst/>
            <a:gdLst/>
            <a:ahLst/>
            <a:cxnLst/>
            <a:rect l="l" t="t" r="r" b="b"/>
            <a:pathLst>
              <a:path w="2803928" h="1718043">
                <a:moveTo>
                  <a:pt x="0" y="0"/>
                </a:moveTo>
                <a:lnTo>
                  <a:pt x="2803928" y="0"/>
                </a:lnTo>
                <a:lnTo>
                  <a:pt x="2803928" y="1718043"/>
                </a:lnTo>
                <a:lnTo>
                  <a:pt x="0" y="171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52466" y="91425"/>
            <a:ext cx="2063861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CHALLENGES AND LIMITATIONS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1744" y="2270552"/>
            <a:ext cx="13807556" cy="215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 b="1" spc="333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LIMITED CONSUMER INSIGHTS</a:t>
            </a:r>
          </a:p>
          <a:p>
            <a:pPr algn="l">
              <a:lnSpc>
                <a:spcPts val="4001"/>
              </a:lnSpc>
              <a:spcBef>
                <a:spcPct val="0"/>
              </a:spcBef>
            </a:pPr>
            <a:r>
              <a:rPr lang="en-US" sz="2899" spc="284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LACK OF COMPREHENSIVE RESEARCH ON SRI LANKAN CUSTOMER BEHAVIOR MIGHT HINDER PRECISE TARGETING AND MARKETING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91266" y="5553399"/>
            <a:ext cx="2803928" cy="1718043"/>
          </a:xfrm>
          <a:custGeom>
            <a:avLst/>
            <a:gdLst/>
            <a:ahLst/>
            <a:cxnLst/>
            <a:rect l="l" t="t" r="r" b="b"/>
            <a:pathLst>
              <a:path w="2803928" h="1718043">
                <a:moveTo>
                  <a:pt x="0" y="0"/>
                </a:moveTo>
                <a:lnTo>
                  <a:pt x="2803928" y="0"/>
                </a:lnTo>
                <a:lnTo>
                  <a:pt x="2803928" y="1718043"/>
                </a:lnTo>
                <a:lnTo>
                  <a:pt x="0" y="171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69033" y="5019675"/>
            <a:ext cx="13807556" cy="266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 b="1" spc="333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FINANCIAL CONSTRAINTS</a:t>
            </a:r>
          </a:p>
          <a:p>
            <a:pPr algn="l">
              <a:lnSpc>
                <a:spcPts val="4001"/>
              </a:lnSpc>
            </a:pPr>
            <a:r>
              <a:rPr lang="en-US" sz="2899" spc="284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THE ONGOING FINANCIAL LOSSES OF 1.7 BILLION LKR (AS OF 2023) RESTRICT THE AVAILABILITY OF FUNDS FOR RESEARCH, TECHNOLOGY UPGRADES, AND STRATEGIC EXPANSION</a:t>
            </a:r>
          </a:p>
          <a:p>
            <a:pPr algn="l">
              <a:lnSpc>
                <a:spcPts val="4001"/>
              </a:lnSpc>
              <a:spcBef>
                <a:spcPct val="0"/>
              </a:spcBef>
            </a:pPr>
            <a:endParaRPr lang="en-US" sz="2899" spc="284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54430" y="7880277"/>
            <a:ext cx="2803928" cy="1718043"/>
          </a:xfrm>
          <a:custGeom>
            <a:avLst/>
            <a:gdLst/>
            <a:ahLst/>
            <a:cxnLst/>
            <a:rect l="l" t="t" r="r" b="b"/>
            <a:pathLst>
              <a:path w="2803928" h="1718043">
                <a:moveTo>
                  <a:pt x="0" y="0"/>
                </a:moveTo>
                <a:lnTo>
                  <a:pt x="2803928" y="0"/>
                </a:lnTo>
                <a:lnTo>
                  <a:pt x="2803928" y="1718043"/>
                </a:lnTo>
                <a:lnTo>
                  <a:pt x="0" y="171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57003" y="7553064"/>
            <a:ext cx="13807556" cy="266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sz="3399" b="1" spc="333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DEBTS</a:t>
            </a:r>
          </a:p>
          <a:p>
            <a:pPr algn="l">
              <a:lnSpc>
                <a:spcPts val="4001"/>
              </a:lnSpc>
              <a:spcBef>
                <a:spcPct val="0"/>
              </a:spcBef>
            </a:pPr>
            <a:r>
              <a:rPr lang="en-US" sz="2899" spc="284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HIGH DEBT LEVELS AND REPAYMENT OBLIGATIONS COULD OVERSHADOW EFFORTS TO IMPROVE OPERATIONAL EFFICIENCY AND EXPAND THE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510273" y="4088900"/>
            <a:ext cx="4749027" cy="4751548"/>
            <a:chOff x="0" y="0"/>
            <a:chExt cx="1477553" cy="14783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7553" cy="1478337"/>
            </a:xfrm>
            <a:custGeom>
              <a:avLst/>
              <a:gdLst/>
              <a:ahLst/>
              <a:cxnLst/>
              <a:rect l="l" t="t" r="r" b="b"/>
              <a:pathLst>
                <a:path w="1477553" h="1478337">
                  <a:moveTo>
                    <a:pt x="0" y="0"/>
                  </a:moveTo>
                  <a:lnTo>
                    <a:pt x="1477553" y="0"/>
                  </a:lnTo>
                  <a:lnTo>
                    <a:pt x="1477553" y="1478337"/>
                  </a:lnTo>
                  <a:lnTo>
                    <a:pt x="0" y="147833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77553" cy="153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52"/>
                </a:lnSpc>
              </a:pPr>
              <a:r>
                <a:rPr lang="en-US" sz="3081" b="1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Digital Transformation </a:t>
              </a:r>
              <a:r>
                <a:rPr lang="en-US" sz="3081" spc="3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Even though they have an online platform, it needs to be improved such as frequent posts and updates on the latest trends </a:t>
              </a:r>
            </a:p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 lang="en-US" sz="3081" spc="3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701360" y="4047404"/>
            <a:ext cx="4885280" cy="5438122"/>
            <a:chOff x="0" y="0"/>
            <a:chExt cx="1519945" cy="16919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945" cy="1691949"/>
            </a:xfrm>
            <a:custGeom>
              <a:avLst/>
              <a:gdLst/>
              <a:ahLst/>
              <a:cxnLst/>
              <a:rect l="l" t="t" r="r" b="b"/>
              <a:pathLst>
                <a:path w="1519945" h="1691949">
                  <a:moveTo>
                    <a:pt x="0" y="0"/>
                  </a:moveTo>
                  <a:lnTo>
                    <a:pt x="1519945" y="0"/>
                  </a:lnTo>
                  <a:lnTo>
                    <a:pt x="1519945" y="1691949"/>
                  </a:lnTo>
                  <a:lnTo>
                    <a:pt x="0" y="169194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19945" cy="1749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52"/>
                </a:lnSpc>
              </a:pPr>
              <a:r>
                <a:rPr lang="en-US" sz="3081" b="1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Invest in Market Research</a:t>
              </a:r>
            </a:p>
            <a:p>
              <a:pPr algn="ctr">
                <a:lnSpc>
                  <a:spcPts val="4252"/>
                </a:lnSpc>
              </a:pPr>
              <a:r>
                <a:rPr lang="en-US" sz="3081" spc="3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Conduct detailed studies on customer buying behavior, preferences, and competitor strategies to tailor offerings and promotions better</a:t>
              </a:r>
            </a:p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 lang="en-US" sz="3081" spc="3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50179" y="4047404"/>
            <a:ext cx="5666878" cy="4751548"/>
            <a:chOff x="0" y="0"/>
            <a:chExt cx="1763122" cy="14783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3122" cy="1478337"/>
            </a:xfrm>
            <a:custGeom>
              <a:avLst/>
              <a:gdLst/>
              <a:ahLst/>
              <a:cxnLst/>
              <a:rect l="l" t="t" r="r" b="b"/>
              <a:pathLst>
                <a:path w="1763122" h="1478337">
                  <a:moveTo>
                    <a:pt x="0" y="0"/>
                  </a:moveTo>
                  <a:lnTo>
                    <a:pt x="1763122" y="0"/>
                  </a:lnTo>
                  <a:lnTo>
                    <a:pt x="1763122" y="1478337"/>
                  </a:lnTo>
                  <a:lnTo>
                    <a:pt x="0" y="147833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763122" cy="153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Optimize Outlet Network</a:t>
              </a: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</a:t>
              </a:r>
              <a:r>
                <a:rPr lang="en-US" sz="2981" spc="2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Focus on high-performing outlets and assess the need for underperforming ones. Convert underused spaces into discount stores, as done with Nugegoda, and expand into profitable locations like Havelock City Mal</a:t>
              </a: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59033" y="1998236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1998236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860202" y="2039732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538149" y="2361673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813537" y="80248"/>
            <a:ext cx="16660925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RECOMMENDATIONS </a:t>
            </a:r>
          </a:p>
        </p:txBody>
      </p:sp>
      <p:sp>
        <p:nvSpPr>
          <p:cNvPr id="27" name="Freeform 27"/>
          <p:cNvSpPr/>
          <p:nvPr/>
        </p:nvSpPr>
        <p:spPr>
          <a:xfrm>
            <a:off x="2677766" y="2361673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3" y="0"/>
                </a:lnTo>
                <a:lnTo>
                  <a:pt x="1211703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278936" y="2403169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6658765" y="812807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13071" y="2756120"/>
            <a:ext cx="14463191" cy="369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1"/>
              </a:lnSpc>
            </a:pPr>
            <a:r>
              <a:rPr lang="en-US" sz="2799" b="1" spc="27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·INCREASED PROFITABILITY THROUGH STREAMLINED OPERATIONS AND TARGETED MARKETING.</a:t>
            </a:r>
          </a:p>
          <a:p>
            <a:pPr algn="l">
              <a:lnSpc>
                <a:spcPts val="4171"/>
              </a:lnSpc>
            </a:pPr>
            <a:r>
              <a:rPr lang="en-US" sz="2799" b="1" spc="27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·Strengthened brand positioning by understanding consumer needs and preferences.</a:t>
            </a:r>
          </a:p>
          <a:p>
            <a:pPr algn="l">
              <a:lnSpc>
                <a:spcPts val="4171"/>
              </a:lnSpc>
            </a:pPr>
            <a:r>
              <a:rPr lang="en-US" sz="2799" b="1" spc="27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·Enhanced stakeholder confidence through visible improvements in performance metrics.</a:t>
            </a:r>
          </a:p>
          <a:p>
            <a:pPr algn="l">
              <a:lnSpc>
                <a:spcPts val="4171"/>
              </a:lnSpc>
            </a:pPr>
            <a:endParaRPr lang="en-US" sz="2799" b="1" spc="274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52099" y="2452098"/>
            <a:ext cx="1521141" cy="1485187"/>
          </a:xfrm>
          <a:custGeom>
            <a:avLst/>
            <a:gdLst/>
            <a:ahLst/>
            <a:cxnLst/>
            <a:rect l="l" t="t" r="r" b="b"/>
            <a:pathLst>
              <a:path w="1521141" h="1485187">
                <a:moveTo>
                  <a:pt x="0" y="0"/>
                </a:moveTo>
                <a:lnTo>
                  <a:pt x="1521142" y="0"/>
                </a:lnTo>
                <a:lnTo>
                  <a:pt x="1521142" y="1485187"/>
                </a:lnTo>
                <a:lnTo>
                  <a:pt x="0" y="1485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2099" y="5759374"/>
            <a:ext cx="1643030" cy="1643030"/>
          </a:xfrm>
          <a:custGeom>
            <a:avLst/>
            <a:gdLst/>
            <a:ahLst/>
            <a:cxnLst/>
            <a:rect l="l" t="t" r="r" b="b"/>
            <a:pathLst>
              <a:path w="1643030" h="1643030">
                <a:moveTo>
                  <a:pt x="0" y="0"/>
                </a:moveTo>
                <a:lnTo>
                  <a:pt x="1643030" y="0"/>
                </a:lnTo>
                <a:lnTo>
                  <a:pt x="1643030" y="1643030"/>
                </a:lnTo>
                <a:lnTo>
                  <a:pt x="0" y="1643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845541" y="491388"/>
            <a:ext cx="20417478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IMPACT AND FUTURE WORK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42035"/>
            <a:ext cx="25679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987" y="7174705"/>
            <a:ext cx="384947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13071" y="6612094"/>
            <a:ext cx="13842736" cy="350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7"/>
              </a:lnSpc>
            </a:pPr>
            <a:r>
              <a:rPr lang="en-US" sz="2799" b="1" spc="27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·CONDUCTING A DEEPER DIVE INTO CUSTOMER ANALYTICS TO BETTER UNDERSTAND SPENDING PATTERNS AND PREFERENCES.</a:t>
            </a:r>
          </a:p>
          <a:p>
            <a:pPr algn="l">
              <a:lnSpc>
                <a:spcPts val="4647"/>
              </a:lnSpc>
            </a:pPr>
            <a:r>
              <a:rPr lang="en-US" sz="2799" b="1" spc="27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·Expanding into digital retail platforms and enhancing customer experience through online services.</a:t>
            </a:r>
          </a:p>
          <a:p>
            <a:pPr algn="l">
              <a:lnSpc>
                <a:spcPts val="4647"/>
              </a:lnSpc>
            </a:pPr>
            <a:endParaRPr lang="en-US" sz="2799" b="1" spc="274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647"/>
              </a:lnSpc>
            </a:pPr>
            <a:endParaRPr lang="en-US" sz="2799" b="1" spc="274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0549" y="-2042097"/>
            <a:ext cx="22623767" cy="12329097"/>
          </a:xfrm>
          <a:custGeom>
            <a:avLst/>
            <a:gdLst/>
            <a:ahLst/>
            <a:cxnLst/>
            <a:rect l="l" t="t" r="r" b="b"/>
            <a:pathLst>
              <a:path w="22623767" h="12329097">
                <a:moveTo>
                  <a:pt x="0" y="0"/>
                </a:moveTo>
                <a:lnTo>
                  <a:pt x="22623767" y="0"/>
                </a:lnTo>
                <a:lnTo>
                  <a:pt x="22623767" y="12329097"/>
                </a:lnTo>
                <a:lnTo>
                  <a:pt x="0" y="12329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99" r="-1792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19941" y="716776"/>
            <a:ext cx="15246127" cy="2373021"/>
            <a:chOff x="0" y="0"/>
            <a:chExt cx="4015441" cy="624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5441" cy="624993"/>
            </a:xfrm>
            <a:custGeom>
              <a:avLst/>
              <a:gdLst/>
              <a:ahLst/>
              <a:cxnLst/>
              <a:rect l="l" t="t" r="r" b="b"/>
              <a:pathLst>
                <a:path w="4015441" h="624993">
                  <a:moveTo>
                    <a:pt x="0" y="0"/>
                  </a:moveTo>
                  <a:lnTo>
                    <a:pt x="4015441" y="0"/>
                  </a:lnTo>
                  <a:lnTo>
                    <a:pt x="4015441" y="624993"/>
                  </a:lnTo>
                  <a:lnTo>
                    <a:pt x="0" y="62499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015441" cy="644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9941" y="3453776"/>
            <a:ext cx="6728263" cy="5620386"/>
            <a:chOff x="0" y="0"/>
            <a:chExt cx="1772053" cy="1480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2053" cy="1480266"/>
            </a:xfrm>
            <a:custGeom>
              <a:avLst/>
              <a:gdLst/>
              <a:ahLst/>
              <a:cxnLst/>
              <a:rect l="l" t="t" r="r" b="b"/>
              <a:pathLst>
                <a:path w="1772053" h="1480266">
                  <a:moveTo>
                    <a:pt x="0" y="0"/>
                  </a:moveTo>
                  <a:lnTo>
                    <a:pt x="1772053" y="0"/>
                  </a:lnTo>
                  <a:lnTo>
                    <a:pt x="1772053" y="1480266"/>
                  </a:lnTo>
                  <a:lnTo>
                    <a:pt x="0" y="148026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772053" cy="1499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3548" y="3750525"/>
            <a:ext cx="7406332" cy="1747430"/>
            <a:chOff x="0" y="0"/>
            <a:chExt cx="1950639" cy="460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0639" cy="460228"/>
            </a:xfrm>
            <a:custGeom>
              <a:avLst/>
              <a:gdLst/>
              <a:ahLst/>
              <a:cxnLst/>
              <a:rect l="l" t="t" r="r" b="b"/>
              <a:pathLst>
                <a:path w="1950639" h="460228">
                  <a:moveTo>
                    <a:pt x="0" y="0"/>
                  </a:moveTo>
                  <a:lnTo>
                    <a:pt x="1950639" y="0"/>
                  </a:lnTo>
                  <a:lnTo>
                    <a:pt x="1950639" y="460228"/>
                  </a:lnTo>
                  <a:lnTo>
                    <a:pt x="0" y="46022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950639" cy="479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745" y="425313"/>
            <a:ext cx="5538655" cy="1543050"/>
            <a:chOff x="0" y="0"/>
            <a:chExt cx="145874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8740" cy="406400"/>
            </a:xfrm>
            <a:custGeom>
              <a:avLst/>
              <a:gdLst/>
              <a:ahLst/>
              <a:cxnLst/>
              <a:rect l="l" t="t" r="r" b="b"/>
              <a:pathLst>
                <a:path w="1458740" h="406400">
                  <a:moveTo>
                    <a:pt x="0" y="0"/>
                  </a:moveTo>
                  <a:lnTo>
                    <a:pt x="1458740" y="0"/>
                  </a:lnTo>
                  <a:lnTo>
                    <a:pt x="1458740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45874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70845" y="882922"/>
            <a:ext cx="7026454" cy="175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41" spc="423">
                <a:solidFill>
                  <a:srgbClr val="FFFBFB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Project Title</a:t>
            </a:r>
          </a:p>
          <a:p>
            <a:pPr algn="l">
              <a:lnSpc>
                <a:spcPts val="3831"/>
              </a:lnSpc>
            </a:pPr>
            <a:endParaRPr lang="en-US" sz="5041" spc="423">
              <a:solidFill>
                <a:srgbClr val="FFFBFB"/>
              </a:solidFill>
              <a:latin typeface="Paalalabas Wide"/>
              <a:ea typeface="Paalalabas Wide"/>
              <a:cs typeface="Paalalabas Wide"/>
              <a:sym typeface="Paalalabas Wide"/>
            </a:endParaRPr>
          </a:p>
          <a:p>
            <a:pPr algn="l">
              <a:lnSpc>
                <a:spcPts val="3831"/>
              </a:lnSpc>
            </a:pPr>
            <a:endParaRPr lang="en-US" sz="5041" spc="423">
              <a:solidFill>
                <a:srgbClr val="FFFBFB"/>
              </a:solidFill>
              <a:latin typeface="Paalalabas Wide"/>
              <a:ea typeface="Paalalabas Wide"/>
              <a:cs typeface="Paalalabas Wide"/>
              <a:sym typeface="Paalalabas Wid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87411" y="3877254"/>
            <a:ext cx="5179373" cy="252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41" spc="423">
                <a:solidFill>
                  <a:srgbClr val="FFFBFB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Purpose of the project</a:t>
            </a:r>
          </a:p>
          <a:p>
            <a:pPr algn="ctr">
              <a:lnSpc>
                <a:spcPts val="3831"/>
              </a:lnSpc>
            </a:pPr>
            <a:endParaRPr lang="en-US" sz="5041" spc="423">
              <a:solidFill>
                <a:srgbClr val="FFFBFB"/>
              </a:solidFill>
              <a:latin typeface="Paalalabas Wide"/>
              <a:ea typeface="Paalalabas Wide"/>
              <a:cs typeface="Paalalabas Wide"/>
              <a:sym typeface="Paalalabas Wide"/>
            </a:endParaRPr>
          </a:p>
          <a:p>
            <a:pPr algn="ctr">
              <a:lnSpc>
                <a:spcPts val="3831"/>
              </a:lnSpc>
            </a:pPr>
            <a:endParaRPr lang="en-US" sz="5041" spc="423">
              <a:solidFill>
                <a:srgbClr val="FFFBFB"/>
              </a:solidFill>
              <a:latin typeface="Paalalabas Wide"/>
              <a:ea typeface="Paalalabas Wide"/>
              <a:cs typeface="Paalalabas Wide"/>
              <a:sym typeface="Paalalabas Wid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66227" y="5666467"/>
            <a:ext cx="3835690" cy="359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678">
                <a:solidFill>
                  <a:srgbClr val="000000"/>
                </a:solidFill>
                <a:latin typeface="Livvic Bold"/>
                <a:ea typeface="Livvic Bold"/>
                <a:cs typeface="Livvic Bold"/>
                <a:sym typeface="Livvic Bold"/>
              </a:rPr>
              <a:t>To offer various strategies to aid ODEL in becoming profitable again</a:t>
            </a:r>
          </a:p>
          <a:p>
            <a:pPr algn="ctr">
              <a:lnSpc>
                <a:spcPts val="4782"/>
              </a:lnSpc>
              <a:spcBef>
                <a:spcPct val="0"/>
              </a:spcBef>
            </a:pPr>
            <a:endParaRPr lang="en-US" sz="3678">
              <a:solidFill>
                <a:srgbClr val="000000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3548" y="2077900"/>
            <a:ext cx="13731388" cy="122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3788">
                <a:solidFill>
                  <a:srgbClr val="000000"/>
                </a:solidFill>
                <a:latin typeface="Livvic Bold"/>
                <a:ea typeface="Livvic Bold"/>
                <a:cs typeface="Livvic Bold"/>
                <a:sym typeface="Livvic Bold"/>
              </a:rPr>
              <a:t>Investigating financial losses incurred by ODEL PLC</a:t>
            </a:r>
          </a:p>
          <a:p>
            <a:pPr algn="ctr">
              <a:lnSpc>
                <a:spcPts val="4924"/>
              </a:lnSpc>
              <a:spcBef>
                <a:spcPct val="0"/>
              </a:spcBef>
            </a:pPr>
            <a:endParaRPr lang="en-US" sz="3788">
              <a:solidFill>
                <a:srgbClr val="000000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6023157" y="866775"/>
            <a:ext cx="20417478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CONCLUSION </a:t>
            </a:r>
          </a:p>
        </p:txBody>
      </p:sp>
      <p:sp>
        <p:nvSpPr>
          <p:cNvPr id="4" name="Freeform 4"/>
          <p:cNvSpPr/>
          <p:nvPr/>
        </p:nvSpPr>
        <p:spPr>
          <a:xfrm rot="887923">
            <a:off x="-6658765" y="812807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87923">
            <a:off x="13910902" y="170418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9850" y="2753871"/>
            <a:ext cx="14722712" cy="382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75"/>
              </a:lnSpc>
            </a:pPr>
            <a:r>
              <a:rPr lang="en-US" sz="2799" b="1" spc="27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BY TACKLING OPERATIONAL INEFFICIENCIES, LEVERAGING CUSTOMER INSIGHTS, AND IMPROVING FINANCIAL MANAGEMENT, ODEL PLC CAN TURN LOSSES INTO GAINS. WITH TARGETED STRATEGIES AND ADAPTABILITY, THE COMPANY CAN SECURE ITS PLACE AS A LEADING RETAILER IN SRI LANKA.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87324" y="559979"/>
            <a:ext cx="1503444" cy="937442"/>
          </a:xfrm>
          <a:custGeom>
            <a:avLst/>
            <a:gdLst/>
            <a:ahLst/>
            <a:cxnLst/>
            <a:rect l="l" t="t" r="r" b="b"/>
            <a:pathLst>
              <a:path w="1503444" h="937442">
                <a:moveTo>
                  <a:pt x="0" y="0"/>
                </a:moveTo>
                <a:lnTo>
                  <a:pt x="1503444" y="0"/>
                </a:lnTo>
                <a:lnTo>
                  <a:pt x="1503444" y="937442"/>
                </a:lnTo>
                <a:lnTo>
                  <a:pt x="0" y="937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64237" y="4080714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21772" y="8731429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7512696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85978" y="7891202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58559" y="8417472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93037" y="8417472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91880" y="8931144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925340" y="8931144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17877" y="1857896"/>
            <a:ext cx="3354851" cy="1151098"/>
            <a:chOff x="0" y="0"/>
            <a:chExt cx="883582" cy="3031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3582" cy="303170"/>
            </a:xfrm>
            <a:custGeom>
              <a:avLst/>
              <a:gdLst/>
              <a:ahLst/>
              <a:cxnLst/>
              <a:rect l="l" t="t" r="r" b="b"/>
              <a:pathLst>
                <a:path w="883582" h="303170">
                  <a:moveTo>
                    <a:pt x="0" y="0"/>
                  </a:moveTo>
                  <a:lnTo>
                    <a:pt x="883582" y="0"/>
                  </a:lnTo>
                  <a:lnTo>
                    <a:pt x="883582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83582" cy="360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Problem Description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489" y="25834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7877" y="3185124"/>
            <a:ext cx="3360904" cy="5100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</a:pPr>
            <a:r>
              <a:rPr lang="en-US" sz="2110" b="1" spc="2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Subsidiary companies like Odel have been experiencing consistent losses, raising concerns about their long-term sustainability under Softlogic Holdings PLC. </a:t>
            </a:r>
          </a:p>
          <a:p>
            <a:pPr marL="0" lvl="0" indent="0" algn="ctr">
              <a:lnSpc>
                <a:spcPts val="3693"/>
              </a:lnSpc>
            </a:pPr>
            <a:endParaRPr lang="en-US" sz="2110" b="1" spc="206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406352" y="1830649"/>
            <a:ext cx="3474003" cy="1123851"/>
            <a:chOff x="0" y="0"/>
            <a:chExt cx="914964" cy="2959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295994"/>
            </a:xfrm>
            <a:custGeom>
              <a:avLst/>
              <a:gdLst/>
              <a:ahLst/>
              <a:cxnLst/>
              <a:rect l="l" t="t" r="r" b="b"/>
              <a:pathLst>
                <a:path w="914964" h="295994">
                  <a:moveTo>
                    <a:pt x="0" y="0"/>
                  </a:moveTo>
                  <a:lnTo>
                    <a:pt x="914964" y="0"/>
                  </a:lnTo>
                  <a:lnTo>
                    <a:pt x="914964" y="295994"/>
                  </a:lnTo>
                  <a:lnTo>
                    <a:pt x="0" y="29599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35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Significance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05228" y="3166074"/>
            <a:ext cx="4676252" cy="473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9"/>
              </a:lnSpc>
            </a:pPr>
            <a:r>
              <a:rPr lang="en-US" sz="2110" b="1" spc="2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 It provides actionable strategies to address the root causes of financial losses, aiding in the company's turnaround which would help the stakeholders make informed decisions by analyzing data-driven insights.</a:t>
            </a:r>
          </a:p>
          <a:p>
            <a:pPr marL="0" lvl="0" indent="0" algn="ctr">
              <a:lnSpc>
                <a:spcPts val="3819"/>
              </a:lnSpc>
            </a:pPr>
            <a:endParaRPr lang="en-US" sz="2110" b="1" spc="206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3210329" y="1857896"/>
            <a:ext cx="3474003" cy="1123851"/>
            <a:chOff x="0" y="0"/>
            <a:chExt cx="914964" cy="2959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295994"/>
            </a:xfrm>
            <a:custGeom>
              <a:avLst/>
              <a:gdLst/>
              <a:ahLst/>
              <a:cxnLst/>
              <a:rect l="l" t="t" r="r" b="b"/>
              <a:pathLst>
                <a:path w="914964" h="295994">
                  <a:moveTo>
                    <a:pt x="0" y="0"/>
                  </a:moveTo>
                  <a:lnTo>
                    <a:pt x="914964" y="0"/>
                  </a:lnTo>
                  <a:lnTo>
                    <a:pt x="914964" y="295994"/>
                  </a:lnTo>
                  <a:lnTo>
                    <a:pt x="0" y="29599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35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Background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23428" y="3204174"/>
            <a:ext cx="3360904" cy="654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110" b="1" spc="20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Odel reported a loss of 1.7 billion LKR in 2023, a notable increase from 1.2 billion LKR compared to the previous year. This ongoing financial decline raises critical concerns about the ability of such subsidiaries to remain viable in the future.</a:t>
            </a:r>
          </a:p>
          <a:p>
            <a:pPr marL="0" lvl="0" indent="0" algn="ctr">
              <a:lnSpc>
                <a:spcPts val="3482"/>
              </a:lnSpc>
            </a:pPr>
            <a:endParaRPr lang="en-US" sz="2110" b="1" spc="206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2112" y="1760699"/>
            <a:ext cx="10972363" cy="3040017"/>
            <a:chOff x="0" y="0"/>
            <a:chExt cx="14629818" cy="4053356"/>
          </a:xfrm>
        </p:grpSpPr>
        <p:sp>
          <p:nvSpPr>
            <p:cNvPr id="7" name="Freeform 7"/>
            <p:cNvSpPr/>
            <p:nvPr/>
          </p:nvSpPr>
          <p:spPr>
            <a:xfrm>
              <a:off x="297536" y="2676227"/>
              <a:ext cx="14332282" cy="1377130"/>
            </a:xfrm>
            <a:custGeom>
              <a:avLst/>
              <a:gdLst/>
              <a:ahLst/>
              <a:cxnLst/>
              <a:rect l="l" t="t" r="r" b="b"/>
              <a:pathLst>
                <a:path w="14332282" h="1377130">
                  <a:moveTo>
                    <a:pt x="0" y="0"/>
                  </a:moveTo>
                  <a:lnTo>
                    <a:pt x="14332282" y="0"/>
                  </a:lnTo>
                  <a:lnTo>
                    <a:pt x="14332282" y="1377129"/>
                  </a:lnTo>
                  <a:lnTo>
                    <a:pt x="0" y="137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0437" b="-510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14629818" cy="3222082"/>
              <a:chOff x="0" y="0"/>
              <a:chExt cx="4203987" cy="92588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203987" cy="925889"/>
              </a:xfrm>
              <a:custGeom>
                <a:avLst/>
                <a:gdLst/>
                <a:ahLst/>
                <a:cxnLst/>
                <a:rect l="l" t="t" r="r" b="b"/>
                <a:pathLst>
                  <a:path w="4203987" h="925889">
                    <a:moveTo>
                      <a:pt x="18345" y="0"/>
                    </a:moveTo>
                    <a:lnTo>
                      <a:pt x="4185642" y="0"/>
                    </a:lnTo>
                    <a:cubicBezTo>
                      <a:pt x="4190507" y="0"/>
                      <a:pt x="4195174" y="1933"/>
                      <a:pt x="4198614" y="5373"/>
                    </a:cubicBezTo>
                    <a:cubicBezTo>
                      <a:pt x="4202054" y="8814"/>
                      <a:pt x="4203987" y="13480"/>
                      <a:pt x="4203987" y="18345"/>
                    </a:cubicBezTo>
                    <a:lnTo>
                      <a:pt x="4203987" y="907544"/>
                    </a:lnTo>
                    <a:cubicBezTo>
                      <a:pt x="4203987" y="912409"/>
                      <a:pt x="4202054" y="917076"/>
                      <a:pt x="4198614" y="920516"/>
                    </a:cubicBezTo>
                    <a:cubicBezTo>
                      <a:pt x="4195174" y="923956"/>
                      <a:pt x="4190507" y="925889"/>
                      <a:pt x="4185642" y="925889"/>
                    </a:cubicBezTo>
                    <a:lnTo>
                      <a:pt x="18345" y="925889"/>
                    </a:lnTo>
                    <a:cubicBezTo>
                      <a:pt x="8213" y="925889"/>
                      <a:pt x="0" y="917676"/>
                      <a:pt x="0" y="907544"/>
                    </a:cubicBezTo>
                    <a:lnTo>
                      <a:pt x="0" y="18345"/>
                    </a:lnTo>
                    <a:cubicBezTo>
                      <a:pt x="0" y="13480"/>
                      <a:pt x="1933" y="8814"/>
                      <a:pt x="5373" y="5373"/>
                    </a:cubicBezTo>
                    <a:cubicBezTo>
                      <a:pt x="8814" y="1933"/>
                      <a:pt x="13480" y="0"/>
                      <a:pt x="18345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4203987" cy="9449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97536" y="803160"/>
              <a:ext cx="1306808" cy="1326097"/>
            </a:xfrm>
            <a:custGeom>
              <a:avLst/>
              <a:gdLst/>
              <a:ahLst/>
              <a:cxnLst/>
              <a:rect l="l" t="t" r="r" b="b"/>
              <a:pathLst>
                <a:path w="1306808" h="1326097">
                  <a:moveTo>
                    <a:pt x="0" y="0"/>
                  </a:moveTo>
                  <a:lnTo>
                    <a:pt x="1306808" y="0"/>
                  </a:lnTo>
                  <a:lnTo>
                    <a:pt x="1306808" y="1326097"/>
                  </a:lnTo>
                  <a:lnTo>
                    <a:pt x="0" y="1326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54017" y="-38100"/>
              <a:ext cx="13129538" cy="3550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8"/>
                </a:lnSpc>
              </a:pPr>
              <a:r>
                <a:rPr lang="en-US" sz="2310" b="1" u="sng" spc="226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Existing Solutions</a:t>
              </a:r>
            </a:p>
            <a:p>
              <a:pPr algn="l">
                <a:lnSpc>
                  <a:spcPts val="3050"/>
                </a:lnSpc>
              </a:pPr>
              <a:r>
                <a:rPr lang="en-US" sz="2210" spc="66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The company is taking steps to improve its performance by ; </a:t>
              </a:r>
            </a:p>
            <a:p>
              <a:pPr marL="477229" lvl="1" indent="-238614" algn="l">
                <a:lnSpc>
                  <a:spcPts val="3050"/>
                </a:lnSpc>
                <a:buFont typeface="Arial"/>
                <a:buChar char="•"/>
              </a:pPr>
              <a:r>
                <a:rPr lang="en-US" sz="2210" spc="66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Closing down stores ( Battaramulla, Majestic City, and Colombo City Centre stores have been closed) </a:t>
              </a:r>
            </a:p>
            <a:p>
              <a:pPr marL="477229" lvl="1" indent="-238614" algn="l">
                <a:lnSpc>
                  <a:spcPts val="3050"/>
                </a:lnSpc>
                <a:buFont typeface="Arial"/>
                <a:buChar char="•"/>
              </a:pPr>
              <a:r>
                <a:rPr lang="en-US" sz="2210" spc="66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Restructuring debt repayments with lenders</a:t>
              </a:r>
            </a:p>
            <a:p>
              <a:pPr marL="477229" lvl="1" indent="-238614" algn="l">
                <a:lnSpc>
                  <a:spcPts val="3050"/>
                </a:lnSpc>
                <a:buFont typeface="Arial"/>
                <a:buChar char="•"/>
              </a:pPr>
              <a:r>
                <a:rPr lang="en-US" sz="2210" spc="66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Raising money with rights issues (Rs.10 Billion)</a:t>
              </a:r>
            </a:p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endParaRPr lang="en-US" sz="2210" spc="66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-4969044" y="767046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79371" y="4642450"/>
            <a:ext cx="9610044" cy="4246165"/>
            <a:chOff x="0" y="0"/>
            <a:chExt cx="12813391" cy="5661553"/>
          </a:xfrm>
        </p:grpSpPr>
        <p:sp>
          <p:nvSpPr>
            <p:cNvPr id="15" name="Freeform 15"/>
            <p:cNvSpPr/>
            <p:nvPr/>
          </p:nvSpPr>
          <p:spPr>
            <a:xfrm>
              <a:off x="0" y="4284424"/>
              <a:ext cx="12813391" cy="1377130"/>
            </a:xfrm>
            <a:custGeom>
              <a:avLst/>
              <a:gdLst/>
              <a:ahLst/>
              <a:cxnLst/>
              <a:rect l="l" t="t" r="r" b="b"/>
              <a:pathLst>
                <a:path w="12813391" h="1377130">
                  <a:moveTo>
                    <a:pt x="0" y="0"/>
                  </a:moveTo>
                  <a:lnTo>
                    <a:pt x="12813391" y="0"/>
                  </a:lnTo>
                  <a:lnTo>
                    <a:pt x="12813391" y="1377129"/>
                  </a:lnTo>
                  <a:lnTo>
                    <a:pt x="0" y="137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43" t="-86495" r="-743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12813391" cy="4678237"/>
              <a:chOff x="0" y="0"/>
              <a:chExt cx="3682024" cy="13443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682024" cy="134432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1344326">
                    <a:moveTo>
                      <a:pt x="20946" y="0"/>
                    </a:moveTo>
                    <a:lnTo>
                      <a:pt x="3661078" y="0"/>
                    </a:lnTo>
                    <a:cubicBezTo>
                      <a:pt x="3672646" y="0"/>
                      <a:pt x="3682024" y="9378"/>
                      <a:pt x="3682024" y="20946"/>
                    </a:cubicBezTo>
                    <a:lnTo>
                      <a:pt x="3682024" y="1323381"/>
                    </a:lnTo>
                    <a:cubicBezTo>
                      <a:pt x="3682024" y="1328936"/>
                      <a:pt x="3679817" y="1334263"/>
                      <a:pt x="3675889" y="1338191"/>
                    </a:cubicBezTo>
                    <a:cubicBezTo>
                      <a:pt x="3671961" y="1342120"/>
                      <a:pt x="3666633" y="1344326"/>
                      <a:pt x="3661078" y="1344326"/>
                    </a:cubicBezTo>
                    <a:lnTo>
                      <a:pt x="20946" y="1344326"/>
                    </a:lnTo>
                    <a:cubicBezTo>
                      <a:pt x="9378" y="1344326"/>
                      <a:pt x="0" y="1334949"/>
                      <a:pt x="0" y="1323381"/>
                    </a:cubicBezTo>
                    <a:lnTo>
                      <a:pt x="0" y="20946"/>
                    </a:lnTo>
                    <a:cubicBezTo>
                      <a:pt x="0" y="9378"/>
                      <a:pt x="9378" y="0"/>
                      <a:pt x="20946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3682024" cy="1363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18360" y="272475"/>
              <a:ext cx="11976672" cy="4566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8"/>
                </a:lnSpc>
              </a:pPr>
              <a:r>
                <a:rPr lang="en-US" sz="2310" b="1" u="sng" spc="226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Limitations</a:t>
              </a:r>
            </a:p>
            <a:p>
              <a:pPr marL="477229" lvl="1" indent="-238614" algn="l">
                <a:lnSpc>
                  <a:spcPts val="3050"/>
                </a:lnSpc>
                <a:buFont typeface="Arial"/>
                <a:buChar char="•"/>
              </a:pPr>
              <a:r>
                <a:rPr lang="en-US" sz="2210" spc="57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There's not enough detailed research on how Sri Lankan customers shop, their lifestyles, or how they view brands.</a:t>
              </a:r>
            </a:p>
            <a:p>
              <a:pPr marL="477229" lvl="1" indent="-238614" algn="l">
                <a:lnSpc>
                  <a:spcPts val="3050"/>
                </a:lnSpc>
                <a:buFont typeface="Arial"/>
                <a:buChar char="•"/>
              </a:pPr>
              <a:r>
                <a:rPr lang="en-US" sz="2210" spc="57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There's also a lack of information about how Odel's competitors in Sri Lanka impact its revenue.</a:t>
              </a:r>
            </a:p>
            <a:p>
              <a:pPr marL="477229" lvl="1" indent="-238614" algn="l">
                <a:lnSpc>
                  <a:spcPts val="305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10" spc="57">
                  <a:solidFill>
                    <a:srgbClr val="231F2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Very little is known about how Odel manages logistics, operational costs, and decision-making, which might be causing losses.</a:t>
              </a:r>
            </a:p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endParaRPr lang="en-US" sz="2210" spc="57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1985169" y="612098"/>
            <a:ext cx="5085027" cy="9040048"/>
          </a:xfrm>
          <a:custGeom>
            <a:avLst/>
            <a:gdLst/>
            <a:ahLst/>
            <a:cxnLst/>
            <a:rect l="l" t="t" r="r" b="b"/>
            <a:pathLst>
              <a:path w="5085027" h="9040048">
                <a:moveTo>
                  <a:pt x="0" y="0"/>
                </a:moveTo>
                <a:lnTo>
                  <a:pt x="5085027" y="0"/>
                </a:lnTo>
                <a:lnTo>
                  <a:pt x="5085027" y="9040048"/>
                </a:lnTo>
                <a:lnTo>
                  <a:pt x="0" y="9040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55607" y="204124"/>
            <a:ext cx="9610044" cy="128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63"/>
              </a:lnSpc>
            </a:pPr>
            <a:r>
              <a:rPr lang="en-US" sz="7582" b="1" spc="74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GAP ANALYSIS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290649" y="-548763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9206" y="30200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25349" y="6948885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542437" y="6262474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9451" y="7416888"/>
            <a:ext cx="3467055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ODEL BATTARAMULLA</a:t>
            </a:r>
          </a:p>
        </p:txBody>
      </p:sp>
      <p:sp>
        <p:nvSpPr>
          <p:cNvPr id="10" name="Freeform 10"/>
          <p:cNvSpPr/>
          <p:nvPr/>
        </p:nvSpPr>
        <p:spPr>
          <a:xfrm>
            <a:off x="6263667" y="30200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30737" y="6262474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758062" y="30200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521294" y="6262474"/>
            <a:ext cx="501082" cy="5010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354868" y="302002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4118100" y="6262474"/>
            <a:ext cx="501082" cy="5010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98476" y="7416888"/>
            <a:ext cx="2709833" cy="151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ODEL MAJESTIC CITY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79809" y="7416888"/>
            <a:ext cx="2709833" cy="151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ODEL LIBERTY PLAZA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45598" y="7416888"/>
            <a:ext cx="2846086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ODEL </a:t>
            </a:r>
          </a:p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KOLLUPITIYA</a:t>
            </a:r>
          </a:p>
        </p:txBody>
      </p:sp>
      <p:sp>
        <p:nvSpPr>
          <p:cNvPr id="25" name="Freeform 25"/>
          <p:cNvSpPr/>
          <p:nvPr/>
        </p:nvSpPr>
        <p:spPr>
          <a:xfrm rot="-10799999">
            <a:off x="-3791558" y="-5469513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0" y="615280"/>
            <a:ext cx="17615867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31F20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The outlets closed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73536" y="101314"/>
            <a:ext cx="13568320" cy="275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OBJECTIVES AND RESEARCH QUESTIONS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9648" y="3317029"/>
            <a:ext cx="15127941" cy="1595542"/>
            <a:chOff x="0" y="0"/>
            <a:chExt cx="2921451" cy="308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21452" cy="308125"/>
            </a:xfrm>
            <a:custGeom>
              <a:avLst/>
              <a:gdLst/>
              <a:ahLst/>
              <a:cxnLst/>
              <a:rect l="l" t="t" r="r" b="b"/>
              <a:pathLst>
                <a:path w="2921452" h="308125">
                  <a:moveTo>
                    <a:pt x="0" y="0"/>
                  </a:moveTo>
                  <a:lnTo>
                    <a:pt x="2921452" y="0"/>
                  </a:lnTo>
                  <a:lnTo>
                    <a:pt x="2921452" y="308125"/>
                  </a:lnTo>
                  <a:lnTo>
                    <a:pt x="0" y="308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921451" cy="32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7582" y="3375921"/>
            <a:ext cx="12994452" cy="160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 b="1" spc="372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Main objective</a:t>
            </a:r>
            <a:r>
              <a:rPr lang="en-US" sz="3799" spc="372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4002"/>
              </a:lnSpc>
            </a:pPr>
            <a:r>
              <a:rPr lang="en-US" sz="2900" spc="28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find possible solutions for Odel PLC to earn profit again</a:t>
            </a:r>
          </a:p>
          <a:p>
            <a:pPr algn="l">
              <a:lnSpc>
                <a:spcPts val="3595"/>
              </a:lnSpc>
            </a:pPr>
            <a:endParaRPr lang="en-US" sz="2900" spc="28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655097" y="4688335"/>
            <a:ext cx="16421098" cy="3330407"/>
            <a:chOff x="0" y="0"/>
            <a:chExt cx="3171181" cy="6431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71181" cy="643156"/>
            </a:xfrm>
            <a:custGeom>
              <a:avLst/>
              <a:gdLst/>
              <a:ahLst/>
              <a:cxnLst/>
              <a:rect l="l" t="t" r="r" b="b"/>
              <a:pathLst>
                <a:path w="3171181" h="643156">
                  <a:moveTo>
                    <a:pt x="0" y="0"/>
                  </a:moveTo>
                  <a:lnTo>
                    <a:pt x="3171181" y="0"/>
                  </a:lnTo>
                  <a:lnTo>
                    <a:pt x="3171181" y="643156"/>
                  </a:lnTo>
                  <a:lnTo>
                    <a:pt x="0" y="643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171181" cy="662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31359" y="5076825"/>
            <a:ext cx="15776372" cy="365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 b="1" spc="372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Specific objectives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 particular expenses affect the profit Odel is incurring?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find the relationship between the sales Odel achieves every year and why they make a loss even so.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identify the challenges, they are facing with expenses</a:t>
            </a:r>
          </a:p>
          <a:p>
            <a:pPr algn="l">
              <a:lnSpc>
                <a:spcPts val="3449"/>
              </a:lnSpc>
            </a:pPr>
            <a:endParaRPr lang="en-US" sz="2499" spc="24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449"/>
              </a:lnSpc>
            </a:pPr>
            <a:endParaRPr lang="en-US" sz="2499" spc="24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449"/>
              </a:lnSpc>
            </a:pPr>
            <a:endParaRPr lang="en-US" sz="2499" spc="24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313466" y="7673755"/>
            <a:ext cx="13945834" cy="2403124"/>
            <a:chOff x="0" y="0"/>
            <a:chExt cx="2693167" cy="4640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93167" cy="464082"/>
            </a:xfrm>
            <a:custGeom>
              <a:avLst/>
              <a:gdLst/>
              <a:ahLst/>
              <a:cxnLst/>
              <a:rect l="l" t="t" r="r" b="b"/>
              <a:pathLst>
                <a:path w="2693167" h="464082">
                  <a:moveTo>
                    <a:pt x="0" y="0"/>
                  </a:moveTo>
                  <a:lnTo>
                    <a:pt x="2693167" y="0"/>
                  </a:lnTo>
                  <a:lnTo>
                    <a:pt x="2693167" y="464082"/>
                  </a:lnTo>
                  <a:lnTo>
                    <a:pt x="0" y="464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693167" cy="483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46290" y="8334946"/>
            <a:ext cx="15776372" cy="174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99" b="1" spc="372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Research questions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Why have some outlets gone out of business?</a:t>
            </a:r>
          </a:p>
          <a:p>
            <a:pPr algn="l">
              <a:lnSpc>
                <a:spcPts val="3449"/>
              </a:lnSpc>
            </a:pPr>
            <a:r>
              <a:rPr lang="en-US" sz="2499" spc="24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Is the amount of sales the main reason for the losses?</a:t>
            </a:r>
          </a:p>
          <a:p>
            <a:pPr algn="l">
              <a:lnSpc>
                <a:spcPts val="1794"/>
              </a:lnSpc>
            </a:pPr>
            <a:endParaRPr lang="en-US" sz="2499" spc="24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50354" y="265799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6088" y="2674408"/>
            <a:ext cx="10951206" cy="724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9"/>
              </a:lnSpc>
            </a:pPr>
            <a:r>
              <a:rPr lang="en-US" sz="3898" b="1" spc="382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collection</a:t>
            </a:r>
            <a:r>
              <a:rPr lang="en-US" sz="3898" spc="382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4137"/>
              </a:lnSpc>
            </a:pPr>
            <a:r>
              <a:rPr lang="en-US" sz="2998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The data was gathered by referring to the Odel PLC annual reports.</a:t>
            </a:r>
          </a:p>
          <a:p>
            <a:pPr algn="l">
              <a:lnSpc>
                <a:spcPts val="3999"/>
              </a:lnSpc>
            </a:pPr>
            <a:endParaRPr lang="en-US" sz="2998" spc="293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5379"/>
              </a:lnSpc>
            </a:pPr>
            <a:r>
              <a:rPr lang="en-US" sz="3898" b="1" spc="382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preprocessing</a:t>
            </a:r>
          </a:p>
          <a:p>
            <a:pPr algn="l">
              <a:lnSpc>
                <a:spcPts val="4137"/>
              </a:lnSpc>
            </a:pPr>
            <a:r>
              <a:rPr lang="en-US" sz="2998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The dataset we used was not an existing dataset, the variables and values were derived from the annual report and were transformed into a dataset.</a:t>
            </a:r>
          </a:p>
          <a:p>
            <a:pPr algn="l">
              <a:lnSpc>
                <a:spcPts val="5241"/>
              </a:lnSpc>
            </a:pPr>
            <a:endParaRPr lang="en-US" sz="2998" spc="293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5241"/>
              </a:lnSpc>
            </a:pPr>
            <a:r>
              <a:rPr lang="en-US" sz="3798" b="1" spc="372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Techniques and tools</a:t>
            </a:r>
          </a:p>
          <a:p>
            <a:pPr algn="l">
              <a:lnSpc>
                <a:spcPts val="4137"/>
              </a:lnSpc>
            </a:pPr>
            <a:r>
              <a:rPr lang="en-US" sz="2998" spc="29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Excel, RStudio, Power BI, Google Colab</a:t>
            </a:r>
          </a:p>
          <a:p>
            <a:pPr algn="l">
              <a:lnSpc>
                <a:spcPts val="4137"/>
              </a:lnSpc>
            </a:pPr>
            <a:endParaRPr lang="en-US" sz="2998" spc="293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09"/>
              </a:lnSpc>
            </a:pPr>
            <a:endParaRPr lang="en-US" sz="2998" spc="293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73063" y="91717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46788" y="2431891"/>
            <a:ext cx="14651574" cy="7118408"/>
          </a:xfrm>
          <a:custGeom>
            <a:avLst/>
            <a:gdLst/>
            <a:ahLst/>
            <a:cxnLst/>
            <a:rect l="l" t="t" r="r" b="b"/>
            <a:pathLst>
              <a:path w="14651574" h="7118408">
                <a:moveTo>
                  <a:pt x="0" y="0"/>
                </a:moveTo>
                <a:lnTo>
                  <a:pt x="14651574" y="0"/>
                </a:lnTo>
                <a:lnTo>
                  <a:pt x="14651574" y="7118409"/>
                </a:lnTo>
                <a:lnTo>
                  <a:pt x="0" y="7118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1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73063" y="91717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92379" y="2298642"/>
            <a:ext cx="9103242" cy="7384907"/>
          </a:xfrm>
          <a:custGeom>
            <a:avLst/>
            <a:gdLst/>
            <a:ahLst/>
            <a:cxnLst/>
            <a:rect l="l" t="t" r="r" b="b"/>
            <a:pathLst>
              <a:path w="9103242" h="7384907">
                <a:moveTo>
                  <a:pt x="0" y="0"/>
                </a:moveTo>
                <a:lnTo>
                  <a:pt x="9103242" y="0"/>
                </a:lnTo>
                <a:lnTo>
                  <a:pt x="9103242" y="7384907"/>
                </a:lnTo>
                <a:lnTo>
                  <a:pt x="0" y="7384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712</Words>
  <Application>Microsoft Office PowerPoint</Application>
  <PresentationFormat>Custom</PresentationFormat>
  <Paragraphs>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Oswald Bold</vt:lpstr>
      <vt:lpstr>Open Sauce Bold</vt:lpstr>
      <vt:lpstr>Arial Bold</vt:lpstr>
      <vt:lpstr>Arial</vt:lpstr>
      <vt:lpstr>Canva Sans Bold</vt:lpstr>
      <vt:lpstr>DM Sans</vt:lpstr>
      <vt:lpstr>Calibri</vt:lpstr>
      <vt:lpstr>DM Sans Italics</vt:lpstr>
      <vt:lpstr>Livvic Bold</vt:lpstr>
      <vt:lpstr>DM Sans Bold</vt:lpstr>
      <vt:lpstr>Paalalabas Wide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14</dc:title>
  <cp:lastModifiedBy>Razaqa.20221923</cp:lastModifiedBy>
  <cp:revision>2</cp:revision>
  <dcterms:created xsi:type="dcterms:W3CDTF">2006-08-16T00:00:00Z</dcterms:created>
  <dcterms:modified xsi:type="dcterms:W3CDTF">2025-01-11T04:29:35Z</dcterms:modified>
  <dc:identifier>DAGbramVsmA</dc:identifier>
</cp:coreProperties>
</file>